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58" r:id="rId2"/>
    <p:sldId id="257" r:id="rId3"/>
    <p:sldId id="372" r:id="rId4"/>
    <p:sldId id="373" r:id="rId5"/>
    <p:sldId id="380" r:id="rId6"/>
    <p:sldId id="376" r:id="rId7"/>
    <p:sldId id="377" r:id="rId8"/>
    <p:sldId id="375" r:id="rId9"/>
    <p:sldId id="358" r:id="rId10"/>
    <p:sldId id="381" r:id="rId11"/>
    <p:sldId id="382" r:id="rId12"/>
    <p:sldId id="383" r:id="rId13"/>
    <p:sldId id="384" r:id="rId14"/>
    <p:sldId id="385" r:id="rId15"/>
    <p:sldId id="378" r:id="rId16"/>
    <p:sldId id="367" r:id="rId17"/>
    <p:sldId id="371" r:id="rId18"/>
    <p:sldId id="368" r:id="rId19"/>
    <p:sldId id="369" r:id="rId20"/>
    <p:sldId id="370" r:id="rId21"/>
    <p:sldId id="359" r:id="rId22"/>
    <p:sldId id="351" r:id="rId23"/>
    <p:sldId id="379" r:id="rId24"/>
    <p:sldId id="386" r:id="rId25"/>
    <p:sldId id="360" r:id="rId26"/>
    <p:sldId id="361" r:id="rId27"/>
    <p:sldId id="387" r:id="rId28"/>
    <p:sldId id="362" r:id="rId29"/>
    <p:sldId id="363" r:id="rId30"/>
    <p:sldId id="364" r:id="rId31"/>
    <p:sldId id="388" r:id="rId32"/>
    <p:sldId id="390" r:id="rId33"/>
    <p:sldId id="389" r:id="rId34"/>
    <p:sldId id="393" r:id="rId35"/>
    <p:sldId id="394" r:id="rId36"/>
    <p:sldId id="397" r:id="rId37"/>
    <p:sldId id="392" r:id="rId38"/>
    <p:sldId id="396" r:id="rId39"/>
    <p:sldId id="399" r:id="rId40"/>
    <p:sldId id="391" r:id="rId41"/>
    <p:sldId id="398" r:id="rId42"/>
    <p:sldId id="267" r:id="rId43"/>
  </p:sldIdLst>
  <p:sldSz cx="12192000" cy="6858000"/>
  <p:notesSz cx="6797675" cy="9926638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6D"/>
    <a:srgbClr val="9DAB6D"/>
    <a:srgbClr val="84AEC6"/>
    <a:srgbClr val="C77381"/>
    <a:srgbClr val="A41041"/>
    <a:srgbClr val="008AAE"/>
    <a:srgbClr val="789B20"/>
    <a:srgbClr val="EC6602"/>
    <a:srgbClr val="E41A42"/>
    <a:srgbClr val="3A3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ötét stílus 1 – 2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21"/>
    <p:restoredTop sz="96395"/>
  </p:normalViewPr>
  <p:slideViewPr>
    <p:cSldViewPr snapToGrid="0" snapToObjects="1" showGuides="1">
      <p:cViewPr varScale="1">
        <p:scale>
          <a:sx n="107" d="100"/>
          <a:sy n="107" d="100"/>
        </p:scale>
        <p:origin x="1224" y="114"/>
      </p:cViewPr>
      <p:guideLst>
        <p:guide orient="horz" pos="3158"/>
        <p:guide pos="642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9610F-EEE6-4218-8281-2CFC10FF404F}" type="datetimeFigureOut">
              <a:rPr lang="hu-HU" smtClean="0"/>
              <a:t>2024. 11. 14.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6CB45-6C17-40EF-904D-25CDB3E7E3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4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6EED4-2E2C-B930-06BA-48A60C75C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3940B93A-A033-094B-FBB1-C8439EA3DA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205452B8-67C9-E1EA-490D-9700EBB3C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A33F2A6-9986-9653-05E1-01D77DCCC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B45-6C17-40EF-904D-25CDB3E7E375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41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B45-6C17-40EF-904D-25CDB3E7E375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43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8568F-4845-3069-F185-58409F800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292FAB4-3257-BE00-177F-9B0CEFC6A7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A9F070FD-0F8A-4EAC-ED09-876628E9C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A61D7A3-325B-B3E7-D53A-7ABA1A0C0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B45-6C17-40EF-904D-25CDB3E7E375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69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CDA5F-6885-B72F-37DD-EDDE30CEA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C15A3D9C-9E84-7864-276C-AE002F1CB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D13268E1-E607-31CE-A7E6-46478FF2D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CCAEC76-A243-220E-F3CE-7A54623F3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B45-6C17-40EF-904D-25CDB3E7E375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059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F3F77-3F37-828A-81C8-A07B4D14B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AC2B4591-8B03-F294-3506-466C9D90A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E75E0E62-A9A0-8B5C-3CB2-5EB123AE2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37F5D6A-4D1C-367B-6CEB-A0F5B9FDF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B45-6C17-40EF-904D-25CDB3E7E375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1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002D7-465E-E4F5-95A5-6CCD2FCE4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13082F4F-E8C4-6D3B-7AE6-69F2C6AC8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C8BD7170-00D1-157D-29A6-B03E21A7B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C268AD4-71CA-2A4C-DED3-B2613F6C3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B45-6C17-40EF-904D-25CDB3E7E375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44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8316E-0CCA-4B11-C5D4-52E6FF876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54892CB5-6D5D-108E-6712-0C08C3EE6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1CF63124-1435-2BE6-1789-CC9A57828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536F07A-89D6-C6A8-FB0F-6CE7ACE45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B45-6C17-40EF-904D-25CDB3E7E375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6342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372FB-2DDD-8518-5010-E3D27BF1E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56A151CD-B066-BF50-116E-02C352511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1E391B9D-C927-E0B9-A293-187FA6037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005D2E0-D652-172A-B135-B71591929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B45-6C17-40EF-904D-25CDB3E7E375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536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C1E72-BB14-746D-1007-DAD865BB3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0BE916CD-E5EF-E4BA-DB08-6333C5B3F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EC6AA1B0-52E5-C8E0-8E8E-CDAA58F93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918E0A8-7E1F-D6A3-7F13-A343F5ACD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B45-6C17-40EF-904D-25CDB3E7E375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97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D988-5B29-4049-98F9-CF6ECB2EA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A561D-1F00-CF44-A963-DB6A6231D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2986C-2480-C54C-ADA8-753185DB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11/14/2024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9F80-B4F4-2443-BFA8-6DD91746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E0C1-1ACF-3842-8C39-F1788C41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6253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D587-B2B6-DC41-83B0-804BF01F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2FC70-3A7F-2C4E-9F8F-B3E9E09DE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08A65-B413-5E4E-8CA4-4EDB4F91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11/14/2024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0FC4D-9DE0-3340-AA0C-342AFA31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BEE26-6063-4341-9A7F-0FE69B4C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0889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6EB6DA-954E-5D41-80AE-F695430CA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22EEB-0791-7B4F-B154-77F57F290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ED099-BFC4-B54E-AC4C-340CC64B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11/14/2024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7E0B-487A-4A46-B11D-064378C5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8D557-DF08-0142-84DE-442E6B55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723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D5D9-93C1-0D4B-B9F2-957514CE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B5DD0-A81D-9545-90B7-A1A52717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A6A19-09F0-664E-AACC-945E4223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11/14/2024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5484-1643-1741-9BBE-E57E9286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D124F-6158-8148-B6F2-32980994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1670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D552-5C20-C749-A42D-287374E6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D5A57-0B59-B04B-938C-4B7A33B45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FD7B6-D6BB-314A-8916-02AAEFE6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11/14/2024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5C13-2022-0A4C-A6E7-2BCD49FB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432A-1A64-1D4C-B3A0-5EE026A8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4581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5469-5F80-4146-9C72-DA429ADE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819B-9591-564C-BCAE-35CDA681E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AC7D1-C566-F24C-A8C2-4214BF430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1889A-6F7B-1D41-B863-1CBC8011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11/14/2024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E4F74-2F66-8E4B-ADF4-5BFCBAA8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5D982-04F6-2C42-A5E9-E88E6C19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2722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A879-3FD8-8545-A43F-A51937D9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74243-09E0-064C-B890-A9C11283F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C07B1-33DD-4A47-BCDF-430CAB08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2A033-528C-C242-ABDA-3D15D9C98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A3F32-5CB1-C746-B579-E3CAB98A8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CBAC-D2B5-9447-8F68-2B341833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11/14/2024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C38C4-0BE5-5F4D-B045-44121833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96987-204A-704D-B909-AD872CEB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2608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5C4A-652D-504F-8A14-439C05EA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34FCD-7F12-3640-96FE-2A55EF8D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11/14/2024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A237B-10A1-CF4D-8B8B-C8DC4FC9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D9CFC-5850-964C-B7EB-E9C57ADA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994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EDC55D-3999-1045-ABD4-D8DFE7BE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11/14/2024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80982-A493-464A-9B48-61D5635F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9AC8B-E464-3943-A95D-34EEB2E5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4449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ED44-A9E4-BB49-9656-13FF7177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A3C5A-4B14-4342-B231-73C9CD58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B87A1-308C-7047-9188-C7345058B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4A094-9824-BC45-A3FD-9FDA560B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11/14/2024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D0881-EE43-E34C-8DC3-49745596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1AAA1-86D3-534E-A8DD-E650B280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4478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D905-6D34-4E47-A14C-A28666CC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D7D64-4B29-4C48-9B54-67024D5BB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C875F-A7C6-9842-BA50-E3FAA0381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5B720-D918-F64A-9E9B-C5A12D67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11/14/2024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BEFEB-8B48-794D-B083-A66390C9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C0C85-02A9-5949-A440-0D4739D1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3736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61990-8005-104B-8A8B-4308F2F0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A414D-8B3C-B847-9940-F12D4C654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EFD2D-9F43-D349-A9F7-C7D3C18D1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7002-D164-6849-8D5F-C6DA6F1FA440}" type="datetimeFigureOut">
              <a:rPr lang="en-HU" smtClean="0"/>
              <a:t>11/14/2024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7777F-1866-E347-B8A2-9ED6658FF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83196-9B66-1947-9FE5-5B6744F7E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2977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ptun3r.uni-sopron.hu/hallgato/login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k.uni-sopron.hu/tanulmanyi-rend-2024-2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k.uni-sopron.hu/kezdolap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k.uni-sopron.hu/tanulmanyi-rend-2024-2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lkk.uni-sopron.hu/downloadmanager/index/id/140/m/33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mk.uni-sopron.hu/szakdolgozat-es-diplomamunka-hallgatoknak" TargetMode="External"/><Relationship Id="rId5" Type="http://schemas.openxmlformats.org/officeDocument/2006/relationships/hyperlink" Target="https://emk.uni-sopron.hu/zarovizsgak-emk" TargetMode="External"/><Relationship Id="rId4" Type="http://schemas.openxmlformats.org/officeDocument/2006/relationships/hyperlink" Target="https://bpk.uni-sopron.hu/search/result/index?kw=szakdolgozat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3298" y="5126690"/>
            <a:ext cx="7686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</a:rPr>
              <a:t>Neptun hallgatói vizsgajelentkezés</a:t>
            </a:r>
          </a:p>
        </p:txBody>
      </p:sp>
    </p:spTree>
    <p:extLst>
      <p:ext uri="{BB962C8B-B14F-4D97-AF65-F5344CB8AC3E}">
        <p14:creationId xmlns:p14="http://schemas.microsoft.com/office/powerpoint/2010/main" val="262237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F0AEA1-0F3D-6510-732C-5FF593DE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A46E4B6-02DC-F3EF-E6C6-BC64A210F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Vizsgák listázása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849DC42-E649-E1D7-BAEA-139C04AE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1929"/>
            <a:ext cx="11734800" cy="53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2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6B59A8-FD9D-F677-5DD5-ED701CA8D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7938392-C5AD-6F41-192D-66C442C4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Vizsgák listázása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F894C5C-473A-985C-D587-1898A23EC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27" y="1557618"/>
            <a:ext cx="116490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8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25807C-748B-5425-C66A-D6EB04F07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158CDD3-C117-7C5B-43FF-D2B2D32C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Vizsga jelentkezés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54E4AA9-5DD9-6691-F39B-965BED6ED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2703699"/>
            <a:ext cx="115157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7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432E0-A8F3-06AE-AF67-00745C605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89A361C-FF11-DDE5-B40B-86E60422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Vizsga jelentkezés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97730B6-0D0F-6A1B-3010-7360D6B35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230" y="2500312"/>
            <a:ext cx="7569540" cy="28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7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A7F438-6A38-1CFD-8FAF-3F406AA12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888339A-BC10-1860-C6AC-DD4DCEDA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Vizsga jelentkezés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C7B877-0D60-809C-446D-B1ACD1FAF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2114550"/>
            <a:ext cx="116681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3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3AE728-67D7-6DFF-BC11-081FCD403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793353C-4BE8-3514-E69F-05365F42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Felvett vizsgák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95BB775-5006-C7D0-CF70-32FE9A557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383" y="2690811"/>
            <a:ext cx="9283233" cy="31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72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Felvett vizsgák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23BD540-1024-E5C3-B763-1321BA92A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" y="2032110"/>
            <a:ext cx="117824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42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Felvett vizsgák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197E527-E87D-924B-DEAE-313407BD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2110"/>
            <a:ext cx="121920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02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D9D337F3-CBDF-F5F3-0DE1-9F75997A7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92" y="2022615"/>
            <a:ext cx="4482073" cy="42515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0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Ismételt Vizsga díjkiírás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94D5145-12CA-3E74-2CF3-8075FE8A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9" y="2668755"/>
            <a:ext cx="5834974" cy="3770955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Pénzügyek menüpont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vizsgadíj tétel kiírása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artalom helye 4">
            <a:extLst>
              <a:ext uri="{FF2B5EF4-FFF2-40B4-BE49-F238E27FC236}">
                <a16:creationId xmlns:a16="http://schemas.microsoft.com/office/drawing/2014/main" id="{5857A163-9E71-8BBA-AE4F-D85621921A8F}"/>
              </a:ext>
            </a:extLst>
          </p:cNvPr>
          <p:cNvSpPr txBox="1">
            <a:spLocks/>
          </p:cNvSpPr>
          <p:nvPr/>
        </p:nvSpPr>
        <p:spPr>
          <a:xfrm>
            <a:off x="6164096" y="2668754"/>
            <a:ext cx="5834974" cy="377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5990418D-E7AA-A608-F23E-F0562FAAAF6E}"/>
              </a:ext>
            </a:extLst>
          </p:cNvPr>
          <p:cNvSpPr/>
          <p:nvPr/>
        </p:nvSpPr>
        <p:spPr>
          <a:xfrm>
            <a:off x="5815423" y="3348178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007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Pénzügyek menüpont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F10AD19-029C-DA21-4BDD-F05F82D0C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4236"/>
            <a:ext cx="12192000" cy="3666247"/>
          </a:xfrm>
          <a:prstGeom prst="rect">
            <a:avLst/>
          </a:prstGeom>
        </p:spPr>
      </p:pic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AF3613BE-D871-1CE6-B009-317A534FEF80}"/>
              </a:ext>
            </a:extLst>
          </p:cNvPr>
          <p:cNvSpPr/>
          <p:nvPr/>
        </p:nvSpPr>
        <p:spPr>
          <a:xfrm rot="13084283">
            <a:off x="6082382" y="5577633"/>
            <a:ext cx="1551238" cy="898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249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Témakörök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74A584-8928-1D82-D587-E834A14CD7FE}"/>
              </a:ext>
            </a:extLst>
          </p:cNvPr>
          <p:cNvSpPr txBox="1">
            <a:spLocks/>
          </p:cNvSpPr>
          <p:nvPr/>
        </p:nvSpPr>
        <p:spPr>
          <a:xfrm>
            <a:off x="906296" y="2686810"/>
            <a:ext cx="10227869" cy="352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/>
              <a:t>Időszakok</a:t>
            </a:r>
          </a:p>
          <a:p>
            <a:r>
              <a:rPr lang="hu-HU" b="1" dirty="0"/>
              <a:t>Vizsgajelentkezés, Ismételt vizsga díj kiírás (IV díj)</a:t>
            </a:r>
          </a:p>
          <a:p>
            <a:r>
              <a:rPr lang="hu-HU" b="1" dirty="0"/>
              <a:t>Leckekönyv, jegyellenőrzés, Előrehaladás, Tanulmányi átlagok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0873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A5B8979-E5E2-4FD5-BA5A-DA598F88D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94225"/>
            <a:ext cx="9502588" cy="504866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Kiírt tétel létrehozása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0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5467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Tanulmányi adatok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94D5145-12CA-3E74-2CF3-8075FE8A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9" y="2668755"/>
            <a:ext cx="5834974" cy="3770955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Tanulmányok menüpont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Leckekönyv, aláírás, jegyek és teljesítés ellenőrzése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Előrehaladás, mintatanterv szerinti tárgyteljesítés</a:t>
            </a:r>
          </a:p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Tanulmányi átlagok, kredit teljesítés, átlagok</a:t>
            </a:r>
          </a:p>
          <a:p>
            <a:endParaRPr lang="hu-HU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artalom helye 4">
            <a:extLst>
              <a:ext uri="{FF2B5EF4-FFF2-40B4-BE49-F238E27FC236}">
                <a16:creationId xmlns:a16="http://schemas.microsoft.com/office/drawing/2014/main" id="{5857A163-9E71-8BBA-AE4F-D85621921A8F}"/>
              </a:ext>
            </a:extLst>
          </p:cNvPr>
          <p:cNvSpPr txBox="1">
            <a:spLocks/>
          </p:cNvSpPr>
          <p:nvPr/>
        </p:nvSpPr>
        <p:spPr>
          <a:xfrm>
            <a:off x="6164096" y="2668754"/>
            <a:ext cx="5834974" cy="377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90939C1-53CA-3170-3027-B67B3F64E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326" y="1732098"/>
            <a:ext cx="4284934" cy="5125902"/>
          </a:xfrm>
          <a:prstGeom prst="rect">
            <a:avLst/>
          </a:prstGeom>
        </p:spPr>
      </p:pic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6614D2F6-3D44-8CD0-9341-9386E918A1DA}"/>
              </a:ext>
            </a:extLst>
          </p:cNvPr>
          <p:cNvSpPr/>
          <p:nvPr/>
        </p:nvSpPr>
        <p:spPr>
          <a:xfrm>
            <a:off x="6457512" y="3477533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75947821-7C65-00F7-A5B0-F92BCFEB5E9B}"/>
              </a:ext>
            </a:extLst>
          </p:cNvPr>
          <p:cNvSpPr/>
          <p:nvPr/>
        </p:nvSpPr>
        <p:spPr>
          <a:xfrm>
            <a:off x="6433941" y="3855526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462913ED-4B77-D3FA-3FF5-A3DFE947342D}"/>
              </a:ext>
            </a:extLst>
          </p:cNvPr>
          <p:cNvSpPr/>
          <p:nvPr/>
        </p:nvSpPr>
        <p:spPr>
          <a:xfrm>
            <a:off x="6460436" y="5593238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701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Leckekönyv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BB69C52-ABC2-6B5A-8605-2721B71E0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86" y="2299620"/>
            <a:ext cx="9260732" cy="265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3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11C479-D0CB-EA9A-EB70-306A6AF48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67AB5E9-D56A-05D5-0882-1DBF9F001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4853"/>
            <a:ext cx="12192000" cy="569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06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3F59D-66CC-A3D3-7E2F-C5EDAC3AA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A76D562-9440-04B6-BCD1-68144F18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Előrehaladás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36D4CAA-0F26-78C3-AE50-03B25F8E0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4" y="1883708"/>
            <a:ext cx="11161059" cy="4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9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Előrehaladás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BCF860C-D0F2-EB16-0D12-8DD055639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41" y="2103436"/>
            <a:ext cx="11308517" cy="37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64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Előrehaladás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E449D9D-54AA-32A5-B12A-B13F2E06D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9" y="2599485"/>
            <a:ext cx="12120282" cy="31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1BB016-1C47-1754-6F79-A1A86CE67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C49C35D-9CC0-7F2D-5706-0165343AA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1010771"/>
            <a:ext cx="116109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88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Előrehaladás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A8A2F59-8E1C-38BE-F92B-F08C732A6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2110"/>
            <a:ext cx="12178598" cy="35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34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Előrehaladás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6A5A983-5B81-E0BD-7438-8376D7EB8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2110"/>
            <a:ext cx="12213992" cy="294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9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7AFAE-283D-A029-A968-6994FB071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3081EA-D977-7537-94F9-856C78B2ABA3}"/>
              </a:ext>
            </a:extLst>
          </p:cNvPr>
          <p:cNvSpPr txBox="1">
            <a:spLocks/>
          </p:cNvSpPr>
          <p:nvPr/>
        </p:nvSpPr>
        <p:spPr>
          <a:xfrm>
            <a:off x="999995" y="2040138"/>
            <a:ext cx="10192010" cy="4217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/>
              <a:t>Neptun bejelentkező képernyője</a:t>
            </a:r>
          </a:p>
          <a:p>
            <a:pPr algn="ctr"/>
            <a:r>
              <a:rPr lang="hu-HU" b="1" dirty="0">
                <a:hlinkClick r:id="rId3"/>
              </a:rPr>
              <a:t>https://neptun3r.uni-sopron.hu/hallgato/login.aspx</a:t>
            </a:r>
            <a:endParaRPr lang="hu-HU" b="1" dirty="0"/>
          </a:p>
          <a:p>
            <a:r>
              <a:rPr lang="hu-HU" b="1" dirty="0"/>
              <a:t>Neptun Időszakok menüpont</a:t>
            </a:r>
          </a:p>
          <a:p>
            <a:pPr algn="ctr"/>
            <a:r>
              <a:rPr lang="hu-HU" b="1" dirty="0"/>
              <a:t>Információk menüpont / Időszakok almenü</a:t>
            </a:r>
          </a:p>
          <a:p>
            <a:r>
              <a:rPr lang="hu-HU" b="1" dirty="0"/>
              <a:t>Egyetemi Tanulmányi Központ oldala</a:t>
            </a:r>
          </a:p>
          <a:p>
            <a:pPr algn="ctr"/>
            <a:r>
              <a:rPr lang="hu-HU" dirty="0">
                <a:hlinkClick r:id="rId4"/>
              </a:rPr>
              <a:t>https://etk.uni-sopron.hu/tanulmanyi-rend-2024-25</a:t>
            </a:r>
            <a:endParaRPr lang="hu-H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9F3267-71D2-92DD-9BDD-17054DC2D2A8}"/>
              </a:ext>
            </a:extLst>
          </p:cNvPr>
          <p:cNvSpPr txBox="1">
            <a:spLocks/>
          </p:cNvSpPr>
          <p:nvPr/>
        </p:nvSpPr>
        <p:spPr>
          <a:xfrm>
            <a:off x="838200" y="1075765"/>
            <a:ext cx="10515600" cy="931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Időszakok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47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Tanulmányi átlagok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3F79EFB-20E4-B83A-2FC1-A0216490B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23" y="1779478"/>
            <a:ext cx="10883153" cy="50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97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E7B044-BF77-B7D5-D5DD-4BBE19001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951FA1C-C8D5-D8FE-780E-327D8BFA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Kérdések és válaszok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87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86A430-0A0A-848A-5A7F-9D53AB23C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089249D-0B20-506B-38B3-F1207970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4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Kérdések és válaszok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D9E3BAD-973F-536B-72E8-B101E8BFDFEB}"/>
              </a:ext>
            </a:extLst>
          </p:cNvPr>
          <p:cNvSpPr txBox="1">
            <a:spLocks/>
          </p:cNvSpPr>
          <p:nvPr/>
        </p:nvSpPr>
        <p:spPr>
          <a:xfrm>
            <a:off x="906296" y="2686810"/>
            <a:ext cx="10227869" cy="352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rgbClr val="FF0000"/>
                </a:solidFill>
              </a:rPr>
              <a:t>Visszanézhető az előadás?</a:t>
            </a:r>
          </a:p>
          <a:p>
            <a:endParaRPr lang="hu-HU" b="1" dirty="0"/>
          </a:p>
          <a:p>
            <a:pPr marL="0" indent="0">
              <a:buNone/>
            </a:pPr>
            <a:r>
              <a:rPr lang="hu-HU" b="1" dirty="0"/>
              <a:t>Igen, felvétel készül. Ezen kívül az előadás anyagát is közzé tesszük az Egyetemi Tanulmányi Központ oldalán.</a:t>
            </a:r>
          </a:p>
          <a:p>
            <a:endParaRPr lang="hu-HU" b="1" dirty="0"/>
          </a:p>
          <a:p>
            <a:pPr algn="ctr"/>
            <a:r>
              <a:rPr lang="hu-HU" dirty="0">
                <a:hlinkClick r:id="rId4"/>
              </a:rPr>
              <a:t>https://etk.uni-sopron.hu/kezdolap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5129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AD414-6493-F91B-D3C8-00BC2F02B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9B24AAB-5BAF-9EFC-D842-0AE9B759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4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Kérdések és válaszok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EC0C09B-3541-1BAD-26E5-E5DCD0ACC7C1}"/>
              </a:ext>
            </a:extLst>
          </p:cNvPr>
          <p:cNvSpPr txBox="1">
            <a:spLocks/>
          </p:cNvSpPr>
          <p:nvPr/>
        </p:nvSpPr>
        <p:spPr>
          <a:xfrm>
            <a:off x="906296" y="2686810"/>
            <a:ext cx="10227869" cy="352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rgbClr val="FF0000"/>
                </a:solidFill>
              </a:rPr>
              <a:t>Mikor hirdetik ki a vizsgák időpontjait?</a:t>
            </a:r>
          </a:p>
          <a:p>
            <a:pPr marL="0" indent="0">
              <a:buNone/>
            </a:pPr>
            <a:r>
              <a:rPr lang="hu-HU" b="1" dirty="0"/>
              <a:t>Vizsgahirdetésre külön időszak áll rendelkezésre az oktatóknak, amely a 2024/25/1-es tanévben 2024.11.11-től 2025.01.24-ig tart.</a:t>
            </a:r>
          </a:p>
          <a:p>
            <a:endParaRPr lang="hu-HU" b="1" dirty="0"/>
          </a:p>
          <a:p>
            <a:r>
              <a:rPr lang="hu-HU" b="1" dirty="0">
                <a:solidFill>
                  <a:srgbClr val="FF0000"/>
                </a:solidFill>
              </a:rPr>
              <a:t>Vizsgajelentkezésnél van-e lehetőség létszám limit emelésére?</a:t>
            </a:r>
          </a:p>
          <a:p>
            <a:pPr marL="0" indent="0">
              <a:buNone/>
            </a:pPr>
            <a:r>
              <a:rPr lang="hu-HU" b="1" dirty="0"/>
              <a:t>Igen, oktatói egyeztetés szükséges.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401031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6E4CA8-320C-BE31-01A1-6F781D787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10E1EFB-B321-ADAE-8C05-63093417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4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Kérdések és válaszok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819F620-D8AC-A01C-4BF7-F825B2EE93C6}"/>
              </a:ext>
            </a:extLst>
          </p:cNvPr>
          <p:cNvSpPr txBox="1">
            <a:spLocks/>
          </p:cNvSpPr>
          <p:nvPr/>
        </p:nvSpPr>
        <p:spPr>
          <a:xfrm>
            <a:off x="906296" y="2686810"/>
            <a:ext cx="10227869" cy="352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rgbClr val="FF0000"/>
                </a:solidFill>
              </a:rPr>
              <a:t>Milyen öltözékben kell megjelenni egy vizsgán?</a:t>
            </a:r>
          </a:p>
          <a:p>
            <a:pPr marL="0" indent="0">
              <a:buNone/>
            </a:pPr>
            <a:r>
              <a:rPr lang="hu-HU" b="1" dirty="0"/>
              <a:t>Alkalomhoz illő öltőzékben.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322613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57ACF4-17F8-A12C-91C7-06B2CECF6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313475C-49B4-55AF-BEDC-0D50C984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4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Kérdések és válaszok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748A1A-DA99-62BF-53C0-51B02B49F868}"/>
              </a:ext>
            </a:extLst>
          </p:cNvPr>
          <p:cNvSpPr txBox="1">
            <a:spLocks/>
          </p:cNvSpPr>
          <p:nvPr/>
        </p:nvSpPr>
        <p:spPr>
          <a:xfrm>
            <a:off x="906296" y="2686810"/>
            <a:ext cx="10227869" cy="352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rgbClr val="FF0000"/>
                </a:solidFill>
              </a:rPr>
              <a:t>Online vizsga esetében, személyesen részt kell-e venni a vizsgán?</a:t>
            </a:r>
          </a:p>
          <a:p>
            <a:pPr marL="0" indent="0">
              <a:buNone/>
            </a:pPr>
            <a:r>
              <a:rPr lang="hu-HU" b="1" dirty="0"/>
              <a:t>Nem, oktatói egyeztetés szükséges, ha valaki személyesen szeretne vizsgázni.</a:t>
            </a:r>
          </a:p>
          <a:p>
            <a:endParaRPr lang="hu-HU" b="1" dirty="0"/>
          </a:p>
          <a:p>
            <a:r>
              <a:rPr lang="hu-HU" b="1" dirty="0">
                <a:solidFill>
                  <a:srgbClr val="FF0000"/>
                </a:solidFill>
              </a:rPr>
              <a:t>Lehet-e több alkalmat biztosítani online vizsgára?</a:t>
            </a:r>
          </a:p>
          <a:p>
            <a:pPr marL="0" indent="0">
              <a:buNone/>
            </a:pPr>
            <a:r>
              <a:rPr lang="hu-HU" b="1" dirty="0"/>
              <a:t>Igen, oktatói egyeztetés szükséges.</a:t>
            </a:r>
          </a:p>
        </p:txBody>
      </p:sp>
    </p:spTree>
    <p:extLst>
      <p:ext uri="{BB962C8B-B14F-4D97-AF65-F5344CB8AC3E}">
        <p14:creationId xmlns:p14="http://schemas.microsoft.com/office/powerpoint/2010/main" val="478681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6A099E-9E00-405B-66B0-944AB4724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F3147C7-4BDA-2CD5-C3B8-6767DDF7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4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Kérdések és válaszok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D24CD16-5ABA-7879-41B9-58AEC9CBEC08}"/>
              </a:ext>
            </a:extLst>
          </p:cNvPr>
          <p:cNvSpPr txBox="1">
            <a:spLocks/>
          </p:cNvSpPr>
          <p:nvPr/>
        </p:nvSpPr>
        <p:spPr>
          <a:xfrm>
            <a:off x="906296" y="2686810"/>
            <a:ext cx="10227869" cy="352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rgbClr val="FF0000"/>
                </a:solidFill>
              </a:rPr>
              <a:t>Más országból van-e lehetőség online vizsgára?</a:t>
            </a:r>
          </a:p>
          <a:p>
            <a:pPr marL="0" indent="0">
              <a:buNone/>
            </a:pPr>
            <a:r>
              <a:rPr lang="hu-HU" b="1" dirty="0"/>
              <a:t>Technikai kérdés, oktatói hatáskör, egyeztetés szükséges.</a:t>
            </a:r>
          </a:p>
          <a:p>
            <a:endParaRPr lang="hu-HU" b="1" dirty="0"/>
          </a:p>
          <a:p>
            <a:r>
              <a:rPr lang="hu-HU" b="1" dirty="0">
                <a:solidFill>
                  <a:srgbClr val="FF0000"/>
                </a:solidFill>
              </a:rPr>
              <a:t>Személyes konzultációval egy időben van lehetőség online is bekapcsolódni az órába?</a:t>
            </a:r>
          </a:p>
          <a:p>
            <a:pPr marL="0" indent="0">
              <a:buNone/>
            </a:pPr>
            <a:r>
              <a:rPr lang="hu-HU" b="1" dirty="0"/>
              <a:t>Lehetséges a hibrid megoldás, oktatói szükséges egyeztetni.</a:t>
            </a:r>
          </a:p>
        </p:txBody>
      </p:sp>
    </p:spTree>
    <p:extLst>
      <p:ext uri="{BB962C8B-B14F-4D97-AF65-F5344CB8AC3E}">
        <p14:creationId xmlns:p14="http://schemas.microsoft.com/office/powerpoint/2010/main" val="2341844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003056-7959-08E3-2F3C-75FAA3A8E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4784D92-2B96-7D6B-446A-C77B3F33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4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Kérdések és válaszok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DBF3B3-994A-CA9D-9A2E-96D43FEC2D94}"/>
              </a:ext>
            </a:extLst>
          </p:cNvPr>
          <p:cNvSpPr txBox="1">
            <a:spLocks/>
          </p:cNvSpPr>
          <p:nvPr/>
        </p:nvSpPr>
        <p:spPr>
          <a:xfrm>
            <a:off x="681318" y="2065731"/>
            <a:ext cx="10936941" cy="462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rgbClr val="FF0000"/>
                </a:solidFill>
              </a:rPr>
              <a:t>A szabadon választható tantárgyak közül melyik tárgyat, mely félévben javasolt felvenni? </a:t>
            </a:r>
            <a:endParaRPr lang="hu-HU" b="1" dirty="0"/>
          </a:p>
          <a:p>
            <a:pPr marL="0" indent="0">
              <a:buNone/>
            </a:pPr>
            <a:r>
              <a:rPr lang="hu-HU" b="1" dirty="0"/>
              <a:t>Ha a mintatanterv nem tartalmaz szabadon választott tárgykört, akkor a </a:t>
            </a:r>
            <a:r>
              <a:rPr lang="hu-HU" b="1" dirty="0" err="1"/>
              <a:t>Neptunban</a:t>
            </a:r>
            <a:r>
              <a:rPr lang="hu-HU" b="1" dirty="0"/>
              <a:t> a Tárgyak menüpont / Tárgyfelvétel almenüponton / Minden további intézményi tárgy alatt bármilyen tárgy felvehető</a:t>
            </a:r>
          </a:p>
          <a:p>
            <a:pPr marL="0" indent="0">
              <a:buNone/>
            </a:pPr>
            <a:endParaRPr lang="hu-HU" b="1" dirty="0"/>
          </a:p>
          <a:p>
            <a:r>
              <a:rPr lang="hu-HU" b="1" dirty="0">
                <a:solidFill>
                  <a:srgbClr val="FF0000"/>
                </a:solidFill>
              </a:rPr>
              <a:t>Hány kreditet kell gyűjtenünk és mik az irányadók?</a:t>
            </a:r>
          </a:p>
          <a:p>
            <a:pPr marL="0" indent="0">
              <a:buNone/>
            </a:pPr>
            <a:r>
              <a:rPr lang="hu-HU" b="1" dirty="0"/>
              <a:t> A képzés mintatanterve tartalmazza az előírt kredit mennyiséget a kötelező, kötelezően választható és szabadon választható tantárgyak esetében. </a:t>
            </a:r>
          </a:p>
        </p:txBody>
      </p:sp>
    </p:spTree>
    <p:extLst>
      <p:ext uri="{BB962C8B-B14F-4D97-AF65-F5344CB8AC3E}">
        <p14:creationId xmlns:p14="http://schemas.microsoft.com/office/powerpoint/2010/main" val="1251418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CA2267-18C4-6FAA-DD73-EA50D98A6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4CA56A1-62AD-D249-F56A-A2870C9E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4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Kérdések és válaszok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2C20120-29FE-C9E7-AA86-04C1832F381E}"/>
              </a:ext>
            </a:extLst>
          </p:cNvPr>
          <p:cNvSpPr txBox="1">
            <a:spLocks/>
          </p:cNvSpPr>
          <p:nvPr/>
        </p:nvSpPr>
        <p:spPr>
          <a:xfrm>
            <a:off x="906296" y="2686810"/>
            <a:ext cx="10227869" cy="352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rgbClr val="FF0000"/>
                </a:solidFill>
              </a:rPr>
              <a:t>Miért nem érhető el a szaktars.hu szolgáltatásai?</a:t>
            </a:r>
            <a:endParaRPr lang="hu-HU" b="1" dirty="0"/>
          </a:p>
          <a:p>
            <a:pPr marL="0" indent="0">
              <a:buNone/>
            </a:pPr>
            <a:r>
              <a:rPr lang="hu-HU" b="1" dirty="0"/>
              <a:t>Használati statisztika miatt más szakirodalmi adatbázisokra fizetett elő a Soproni Egyetem.</a:t>
            </a:r>
          </a:p>
          <a:p>
            <a:pPr marL="0" indent="0">
              <a:buNone/>
            </a:pPr>
            <a:r>
              <a:rPr lang="hu-HU" b="1" dirty="0"/>
              <a:t>Könyvtár honlapján megtekinthetők a jelenleg elérhető szakirodalmi adatbázisok.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1563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5DBC21-AC4C-8974-121C-35E403A8B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80AAF38-87A8-C94D-25CE-A8B72F4A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4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Kérdések és válaszok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2AD0D82-F35D-301F-354C-D57D925CC569}"/>
              </a:ext>
            </a:extLst>
          </p:cNvPr>
          <p:cNvSpPr txBox="1">
            <a:spLocks/>
          </p:cNvSpPr>
          <p:nvPr/>
        </p:nvSpPr>
        <p:spPr>
          <a:xfrm>
            <a:off x="906296" y="2242451"/>
            <a:ext cx="10227869" cy="4328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rgbClr val="FF0000"/>
                </a:solidFill>
              </a:rPr>
              <a:t>Mikor kell leadni a szakdolgozatot/diplomamunkát?</a:t>
            </a:r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r>
              <a:rPr lang="hu-HU" b="1" dirty="0"/>
              <a:t>Tanulmányi rendben megtalálható: </a:t>
            </a:r>
          </a:p>
          <a:p>
            <a:pPr marL="0" indent="0">
              <a:buNone/>
            </a:pPr>
            <a:r>
              <a:rPr lang="hu-HU" b="1" dirty="0">
                <a:hlinkClick r:id="rId4"/>
              </a:rPr>
              <a:t>https://etk.uni-sopron.hu/tanulmanyi-rend-2024-25</a:t>
            </a:r>
            <a:endParaRPr lang="hu-HU" b="1" dirty="0"/>
          </a:p>
          <a:p>
            <a:endParaRPr lang="hu-HU" b="1" dirty="0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1D9DD711-22AB-A5E2-C602-862B10257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38834"/>
              </p:ext>
            </p:extLst>
          </p:nvPr>
        </p:nvGraphicFramePr>
        <p:xfrm>
          <a:off x="1956230" y="2817408"/>
          <a:ext cx="8127999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635442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086443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78547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KAR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2024/25/1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2024/25/2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7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BPK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/>
                        <a:t>2024.11.22.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2025.04.25.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84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EMK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/>
                        <a:t>BSC, MSC 2024.11.15. Szakir.:2024.11.29.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2025.04.17.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9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FMK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/>
                        <a:t>2024.11.29.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2025.05.09.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8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LKK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/>
                        <a:t>FOSZK, BSC: 2024.10.17. MSC, PG 2024.11.28.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2025.05.15.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519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02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5DB72B-B7BB-8D70-46FF-6BB007419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D4B4F2E-F7DD-D329-4C35-DDA3D68BA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775" y="1057835"/>
            <a:ext cx="9890449" cy="58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58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74695B-F7CD-E3C4-CE30-5AB70B240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E68C2FD-E88A-522B-A437-519FA9DB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4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Kérdések és válaszok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7F81904-B135-F727-E93C-F8EA18C8F69E}"/>
              </a:ext>
            </a:extLst>
          </p:cNvPr>
          <p:cNvSpPr txBox="1">
            <a:spLocks/>
          </p:cNvSpPr>
          <p:nvPr/>
        </p:nvSpPr>
        <p:spPr>
          <a:xfrm>
            <a:off x="906296" y="2254017"/>
            <a:ext cx="10227869" cy="4290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rgbClr val="FF0000"/>
                </a:solidFill>
              </a:rPr>
              <a:t>Hol található a záróvizsgával és diplomamunkával kapcsolatos információk?</a:t>
            </a:r>
          </a:p>
          <a:p>
            <a:endParaRPr lang="hu-HU" b="1" dirty="0"/>
          </a:p>
          <a:p>
            <a:pPr marL="0" indent="0">
              <a:buNone/>
            </a:pPr>
            <a:r>
              <a:rPr lang="hu-HU" b="1" dirty="0"/>
              <a:t>Minden kari oldalon a "Hallgatóknak" menü alatt megtalálhatóak a szakdolgozat/diplomamunka készítéssel kapcsolatos tudnivalók.</a:t>
            </a:r>
          </a:p>
          <a:p>
            <a:pPr marL="0" indent="0">
              <a:buNone/>
            </a:pPr>
            <a:r>
              <a:rPr lang="hu-HU" b="1" dirty="0"/>
              <a:t>BPK: </a:t>
            </a:r>
            <a:r>
              <a:rPr lang="hu-HU" b="1" dirty="0">
                <a:hlinkClick r:id="rId4"/>
              </a:rPr>
              <a:t>https://bpk.uni-sopron.hu/search/result/index?kw=szakdolgozat</a:t>
            </a:r>
            <a:endParaRPr lang="hu-HU" b="1" dirty="0"/>
          </a:p>
          <a:p>
            <a:pPr marL="0" indent="0">
              <a:buNone/>
            </a:pPr>
            <a:r>
              <a:rPr lang="hu-HU" b="1" dirty="0"/>
              <a:t>EMK: </a:t>
            </a:r>
            <a:r>
              <a:rPr lang="hu-HU" b="1" dirty="0">
                <a:hlinkClick r:id="rId5"/>
              </a:rPr>
              <a:t>https://emk.uni-sopron.hu/zarovizsgak-emk  </a:t>
            </a:r>
            <a:endParaRPr lang="hu-HU" b="1" dirty="0"/>
          </a:p>
          <a:p>
            <a:pPr marL="0" indent="0">
              <a:buNone/>
            </a:pPr>
            <a:r>
              <a:rPr lang="hu-HU" b="1" dirty="0"/>
              <a:t>FMK: </a:t>
            </a:r>
            <a:r>
              <a:rPr lang="hu-HU" b="1" dirty="0">
                <a:hlinkClick r:id="rId6"/>
              </a:rPr>
              <a:t>https://fmk.uni-sopron.hu/szakdolgozat-es-diplomamunka-hallgatoknak </a:t>
            </a:r>
            <a:endParaRPr lang="hu-HU" b="1" dirty="0"/>
          </a:p>
          <a:p>
            <a:pPr marL="0" indent="0">
              <a:buNone/>
            </a:pPr>
            <a:r>
              <a:rPr lang="hu-HU" b="1" dirty="0"/>
              <a:t>LKK: </a:t>
            </a:r>
            <a:r>
              <a:rPr lang="hu-HU" b="1" dirty="0">
                <a:hlinkClick r:id="rId7"/>
              </a:rPr>
              <a:t>https://lkk.uni-sopron.hu/downloadmanager/index/id/140/m/333</a:t>
            </a:r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012229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1FD3F-5908-4662-3C8D-429E58694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D1A621E-CFF6-7124-F17E-FD3E9E10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További kérdések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65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B76E54-3E4E-9244-8855-E661809B9A5F}"/>
              </a:ext>
            </a:extLst>
          </p:cNvPr>
          <p:cNvSpPr txBox="1"/>
          <p:nvPr/>
        </p:nvSpPr>
        <p:spPr>
          <a:xfrm>
            <a:off x="552091" y="5234436"/>
            <a:ext cx="965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Köszönjük figyelmüket!</a:t>
            </a:r>
            <a:endParaRPr lang="en-H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0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7C4D43-EE7D-E657-5878-CB43FD030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1FD6506-77F0-4B6D-4BC5-B70028549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217" y="978369"/>
            <a:ext cx="4302218" cy="4901261"/>
          </a:xfrm>
          <a:prstGeom prst="rect">
            <a:avLst/>
          </a:prstGeom>
        </p:spPr>
      </p:pic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5898A1A7-FE4C-5284-C23D-B8DB5AA4AA1B}"/>
              </a:ext>
            </a:extLst>
          </p:cNvPr>
          <p:cNvSpPr/>
          <p:nvPr/>
        </p:nvSpPr>
        <p:spPr>
          <a:xfrm>
            <a:off x="3180640" y="1921720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965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15718-2C96-E624-C898-A56567272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729A709-29BB-D5A1-9A16-8C014C82D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74" y="1084729"/>
            <a:ext cx="11187197" cy="46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5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EAC629-CD04-2259-7D6C-A48BA8AE5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4C1114A-0A23-D045-1C08-1AEDB1A1A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" y="1124510"/>
            <a:ext cx="103346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7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622D3-583C-4B1B-8434-09198CE56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9D6750-55AB-1B0C-738C-04BC96D4F70B}"/>
              </a:ext>
            </a:extLst>
          </p:cNvPr>
          <p:cNvSpPr txBox="1">
            <a:spLocks/>
          </p:cNvSpPr>
          <p:nvPr/>
        </p:nvSpPr>
        <p:spPr>
          <a:xfrm>
            <a:off x="838200" y="1075765"/>
            <a:ext cx="10515600" cy="931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Időszakok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5" name="Kép 4" descr="A képen szöveg, képernyőkép, szám, diagram látható&#10;&#10;Automatikusan generált leírás">
            <a:extLst>
              <a:ext uri="{FF2B5EF4-FFF2-40B4-BE49-F238E27FC236}">
                <a16:creationId xmlns:a16="http://schemas.microsoft.com/office/drawing/2014/main" id="{20F1CE24-FB76-9FCF-E8D8-C00DB6B15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985" y="1075765"/>
            <a:ext cx="8942029" cy="56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4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0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Vizsga jelentkezés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94D5145-12CA-3E74-2CF3-8075FE8A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9" y="2668755"/>
            <a:ext cx="5834974" cy="3770955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Vizsgák menüpont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Vizsgajelentkezés, leadás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Felvett vizsgák listázása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artalom helye 4">
            <a:extLst>
              <a:ext uri="{FF2B5EF4-FFF2-40B4-BE49-F238E27FC236}">
                <a16:creationId xmlns:a16="http://schemas.microsoft.com/office/drawing/2014/main" id="{5857A163-9E71-8BBA-AE4F-D85621921A8F}"/>
              </a:ext>
            </a:extLst>
          </p:cNvPr>
          <p:cNvSpPr txBox="1">
            <a:spLocks/>
          </p:cNvSpPr>
          <p:nvPr/>
        </p:nvSpPr>
        <p:spPr>
          <a:xfrm>
            <a:off x="6164096" y="2668754"/>
            <a:ext cx="5834974" cy="377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0ECD963-EFF9-F8B8-BCBB-FD73E0A1F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62" y="2668755"/>
            <a:ext cx="5662639" cy="3203436"/>
          </a:xfrm>
          <a:prstGeom prst="rect">
            <a:avLst/>
          </a:prstGeom>
        </p:spPr>
      </p:pic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5990418D-E7AA-A608-F23E-F0562FAAAF6E}"/>
              </a:ext>
            </a:extLst>
          </p:cNvPr>
          <p:cNvSpPr/>
          <p:nvPr/>
        </p:nvSpPr>
        <p:spPr>
          <a:xfrm>
            <a:off x="5155804" y="4270473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FE9000CF-18FF-F989-8C7E-8444B4BFEACA}"/>
              </a:ext>
            </a:extLst>
          </p:cNvPr>
          <p:cNvSpPr/>
          <p:nvPr/>
        </p:nvSpPr>
        <p:spPr>
          <a:xfrm>
            <a:off x="5152175" y="4920851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692030"/>
      </p:ext>
    </p:extLst>
  </p:cSld>
  <p:clrMapOvr>
    <a:masterClrMapping/>
  </p:clrMapOvr>
</p:sld>
</file>

<file path=ppt/theme/theme1.xml><?xml version="1.0" encoding="utf-8"?>
<a:theme xmlns:a="http://schemas.openxmlformats.org/drawingml/2006/main" name="PPT_Soproni_Egyetem_dronfoto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PPT_Soproni_Egyetem_dronfoto(1)</Template>
  <TotalTime>3462</TotalTime>
  <Words>579</Words>
  <Application>Microsoft Office PowerPoint</Application>
  <PresentationFormat>Szélesvásznú</PresentationFormat>
  <Paragraphs>126</Paragraphs>
  <Slides>42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7" baseType="lpstr">
      <vt:lpstr>Aptos</vt:lpstr>
      <vt:lpstr>Arial</vt:lpstr>
      <vt:lpstr>Calibri</vt:lpstr>
      <vt:lpstr>Calibri Light</vt:lpstr>
      <vt:lpstr>PPT_Soproni_Egyetem_dronfoto(1)</vt:lpstr>
      <vt:lpstr>PowerPoint-bemutató</vt:lpstr>
      <vt:lpstr>Témakörök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Vizsga jelentkezés</vt:lpstr>
      <vt:lpstr>Vizsgák listázása</vt:lpstr>
      <vt:lpstr>Vizsgák listázása</vt:lpstr>
      <vt:lpstr>Vizsga jelentkezés</vt:lpstr>
      <vt:lpstr>Vizsga jelentkezés</vt:lpstr>
      <vt:lpstr>Vizsga jelentkezés</vt:lpstr>
      <vt:lpstr>Felvett vizsgák</vt:lpstr>
      <vt:lpstr>Felvett vizsgák</vt:lpstr>
      <vt:lpstr>Felvett vizsgák</vt:lpstr>
      <vt:lpstr>Ismételt Vizsga díjkiírás</vt:lpstr>
      <vt:lpstr>Pénzügyek menüpont</vt:lpstr>
      <vt:lpstr>Kiírt tétel létrehozása</vt:lpstr>
      <vt:lpstr>Tanulmányi adatok</vt:lpstr>
      <vt:lpstr>Leckekönyv</vt:lpstr>
      <vt:lpstr>PowerPoint-bemutató</vt:lpstr>
      <vt:lpstr>Előrehaladás</vt:lpstr>
      <vt:lpstr>Előrehaladás</vt:lpstr>
      <vt:lpstr>Előrehaladás</vt:lpstr>
      <vt:lpstr>PowerPoint-bemutató</vt:lpstr>
      <vt:lpstr>Előrehaladás</vt:lpstr>
      <vt:lpstr>Előrehaladás</vt:lpstr>
      <vt:lpstr>Tanulmányi átlagok</vt:lpstr>
      <vt:lpstr>Kérdések és válaszok</vt:lpstr>
      <vt:lpstr>Kérdések és válaszok</vt:lpstr>
      <vt:lpstr>Kérdések és válaszok</vt:lpstr>
      <vt:lpstr>Kérdések és válaszok</vt:lpstr>
      <vt:lpstr>Kérdések és válaszok</vt:lpstr>
      <vt:lpstr>Kérdések és válaszok</vt:lpstr>
      <vt:lpstr>Kérdések és válaszok</vt:lpstr>
      <vt:lpstr>Kérdések és válaszok</vt:lpstr>
      <vt:lpstr>Kérdések és válaszok</vt:lpstr>
      <vt:lpstr>Kérdések és válaszok</vt:lpstr>
      <vt:lpstr>További kérdések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Bogáti Gergő</dc:creator>
  <cp:lastModifiedBy>Katona Krisztián</cp:lastModifiedBy>
  <cp:revision>338</cp:revision>
  <cp:lastPrinted>2024-08-22T11:07:27Z</cp:lastPrinted>
  <dcterms:created xsi:type="dcterms:W3CDTF">2021-07-12T08:47:21Z</dcterms:created>
  <dcterms:modified xsi:type="dcterms:W3CDTF">2024-11-14T14:47:18Z</dcterms:modified>
</cp:coreProperties>
</file>