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95" r:id="rId3"/>
    <p:sldId id="307" r:id="rId4"/>
    <p:sldId id="313" r:id="rId5"/>
    <p:sldId id="315" r:id="rId6"/>
    <p:sldId id="316" r:id="rId7"/>
    <p:sldId id="317" r:id="rId8"/>
    <p:sldId id="319" r:id="rId9"/>
    <p:sldId id="320" r:id="rId10"/>
    <p:sldId id="321" r:id="rId11"/>
    <p:sldId id="322" r:id="rId12"/>
    <p:sldId id="323" r:id="rId13"/>
  </p:sldIdLst>
  <p:sldSz cx="12192000" cy="6858000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642" userDrawn="1">
          <p15:clr>
            <a:srgbClr val="A4A3A4"/>
          </p15:clr>
        </p15:guide>
        <p15:guide id="3" orient="horz" pos="404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A86D"/>
    <a:srgbClr val="9DAB6D"/>
    <a:srgbClr val="84AEC6"/>
    <a:srgbClr val="C77381"/>
    <a:srgbClr val="A41041"/>
    <a:srgbClr val="008AAE"/>
    <a:srgbClr val="789B20"/>
    <a:srgbClr val="EC6602"/>
    <a:srgbClr val="E41A42"/>
    <a:srgbClr val="3A3E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éma alapján készült stílus 1 – 1. jelölőszín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Sötét stílus 1 – 1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ötét stílus 1 – 2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479" autoAdjust="0"/>
    <p:restoredTop sz="96395"/>
  </p:normalViewPr>
  <p:slideViewPr>
    <p:cSldViewPr snapToGrid="0" snapToObjects="1" showGuides="1">
      <p:cViewPr varScale="1">
        <p:scale>
          <a:sx n="107" d="100"/>
          <a:sy n="107" d="100"/>
        </p:scale>
        <p:origin x="1242" y="114"/>
      </p:cViewPr>
      <p:guideLst>
        <p:guide orient="horz" pos="3158"/>
        <p:guide pos="642"/>
        <p:guide orient="horz" pos="40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8D988-5B29-4049-98F9-CF6ECB2EA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CA561D-1F00-CF44-A963-DB6A6231D0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2986C-2480-C54C-ADA8-753185DB9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11/06/2024</a:t>
            </a:fld>
            <a:endParaRPr lang="en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79F80-B4F4-2443-BFA8-6DD917466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EE0C1-1ACF-3842-8C39-F1788C411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1562539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7D587-B2B6-DC41-83B0-804BF01F1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62FC70-3A7F-2C4E-9F8F-B3E9E09DE4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08A65-B413-5E4E-8CA4-4EDB4F915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11/06/2024</a:t>
            </a:fld>
            <a:endParaRPr lang="en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0FC4D-9DE0-3340-AA0C-342AFA31A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BEE26-6063-4341-9A7F-0FE69B4C3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2508891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6EB6DA-954E-5D41-80AE-F695430CA1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722EEB-0791-7B4F-B154-77F57F2900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ED099-BFC4-B54E-AC4C-340CC64BB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11/06/2024</a:t>
            </a:fld>
            <a:endParaRPr lang="en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47E0B-487A-4A46-B11D-064378C5C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8D557-DF08-0142-84DE-442E6B550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257234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8D5D9-93C1-0D4B-B9F2-957514CE6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B5DD0-A81D-9545-90B7-A1A52717E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A6A19-09F0-664E-AACC-945E4223F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11/06/2024</a:t>
            </a:fld>
            <a:endParaRPr lang="en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C5484-1643-1741-9BBE-E57E92862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FD124F-6158-8148-B6F2-329809940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1816701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5D552-5C20-C749-A42D-287374E6B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BD5A57-0B59-B04B-938C-4B7A33B45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AFD7B6-D6BB-314A-8916-02AAEFE61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11/06/2024</a:t>
            </a:fld>
            <a:endParaRPr lang="en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15C13-2022-0A4C-A6E7-2BCD49FBA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57432A-1A64-1D4C-B3A0-5EE026A84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1445816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65469-5F80-4146-9C72-DA429ADE8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F819B-9591-564C-BCAE-35CDA681E9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EAC7D1-C566-F24C-A8C2-4214BF430F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1889A-6F7B-1D41-B863-1CBC8011D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11/06/2024</a:t>
            </a:fld>
            <a:endParaRPr lang="en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DE4F74-2F66-8E4B-ADF4-5BFCBAA82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D5D982-04F6-2C42-A5E9-E88E6C19D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3227228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0A879-3FD8-8545-A43F-A51937D91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674243-09E0-064C-B890-A9C11283FA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0C07B1-33DD-4A47-BCDF-430CAB0899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42A033-528C-C242-ABDA-3D15D9C986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2A3F32-5CB1-C746-B579-E3CAB98A88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ACBAC-D2B5-9447-8F68-2B341833C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11/06/2024</a:t>
            </a:fld>
            <a:endParaRPr lang="en-H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FC38C4-0BE5-5F4D-B045-44121833F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C96987-204A-704D-B909-AD872CEBF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152608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C5C4A-652D-504F-8A14-439C05EA7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C34FCD-7F12-3640-96FE-2A55EF8D9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11/06/2024</a:t>
            </a:fld>
            <a:endParaRPr lang="en-H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2A237B-10A1-CF4D-8B8B-C8DC4FC96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CD9CFC-5850-964C-B7EB-E9C57ADA3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79942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EDC55D-3999-1045-ABD4-D8DFE7BE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11/06/2024</a:t>
            </a:fld>
            <a:endParaRPr lang="en-H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780982-A493-464A-9B48-61D5635F2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79AC8B-E464-3943-A95D-34EEB2E51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1744495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2ED44-A9E4-BB49-9656-13FF7177E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A3C5A-4B14-4342-B231-73C9CD58C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CB87A1-308C-7047-9188-C7345058B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D4A094-9824-BC45-A3FD-9FDA560BA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11/06/2024</a:t>
            </a:fld>
            <a:endParaRPr lang="en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AD0881-EE43-E34C-8DC3-497455962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61AAA1-86D3-534E-A8DD-E650B280D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184478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7D905-6D34-4E47-A14C-A28666CC6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5D7D64-4B29-4C48-9B54-67024D5BB4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FC875F-A7C6-9842-BA50-E3FAA03819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5B720-D918-F64A-9E9B-C5A12D67D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11/06/2024</a:t>
            </a:fld>
            <a:endParaRPr lang="en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BEFEB-8B48-794D-B083-A66390C91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BC0C85-02A9-5949-A440-0D4739D17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123736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161990-8005-104B-8A8B-4308F2F0D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4A414D-8B3C-B847-9940-F12D4C654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EFD2D-9F43-D349-A9F7-C7D3C18D10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87002-D164-6849-8D5F-C6DA6F1FA440}" type="datetimeFigureOut">
              <a:rPr lang="en-HU" smtClean="0"/>
              <a:t>11/06/2024</a:t>
            </a:fld>
            <a:endParaRPr lang="en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7777F-1866-E347-B8A2-9ED6658FFB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83196-9B66-1947-9FE5-5B6744F7E2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3429776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93298" y="5126690"/>
            <a:ext cx="76861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400" b="1" dirty="0">
                <a:solidFill>
                  <a:schemeClr val="bg1"/>
                </a:solidFill>
              </a:rPr>
              <a:t>Jegybeírás a </a:t>
            </a:r>
            <a:r>
              <a:rPr lang="hu-HU" sz="4400" b="1" dirty="0" err="1">
                <a:solidFill>
                  <a:schemeClr val="bg1"/>
                </a:solidFill>
              </a:rPr>
              <a:t>Neptunban</a:t>
            </a:r>
            <a:endParaRPr lang="hu-HU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371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ED90B10-76B1-B5E4-D85D-3353C4CE13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F3EA1-B1C5-437E-A9D1-85740E03E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370" y="906727"/>
            <a:ext cx="9585259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Bejegyzés csoportosan (folyt.)</a:t>
            </a:r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F335CD03-DBA6-F60E-8C3F-9EB2ACAAA29E}"/>
              </a:ext>
            </a:extLst>
          </p:cNvPr>
          <p:cNvSpPr txBox="1"/>
          <p:nvPr/>
        </p:nvSpPr>
        <p:spPr>
          <a:xfrm>
            <a:off x="600439" y="2627914"/>
            <a:ext cx="38046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hu-HU" dirty="0"/>
          </a:p>
          <a:p>
            <a:pPr lvl="0"/>
            <a:r>
              <a:rPr lang="hu-HU" dirty="0"/>
              <a:t>A „Bejegyzések” rögzítése után a „Műveletek:” sorban lévő „Mentés” feliratú gombra kattintással történik a rögzítés, melyről egy felugró ablak is tájékoztat.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CE5A46C8-A379-1A86-E27A-DE5821E006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9055" y="2347072"/>
            <a:ext cx="4857750" cy="325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584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1CDB5EA-333C-C870-C5ED-D349249160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7142E-FF65-F0AC-EDD1-23955762B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370" y="906727"/>
            <a:ext cx="9585259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Módosítás, törlés csoportosan</a:t>
            </a:r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52A600FD-A6CA-DF97-21EE-13A657444D7F}"/>
              </a:ext>
            </a:extLst>
          </p:cNvPr>
          <p:cNvSpPr txBox="1"/>
          <p:nvPr/>
        </p:nvSpPr>
        <p:spPr>
          <a:xfrm>
            <a:off x="0" y="1736082"/>
            <a:ext cx="407913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sz="1600" dirty="0"/>
              <a:t>„Módosítás, törlés csoportosan” módban csoportosan van lehetőség a beírások módosítására az alábbi lépések teljesítésével:</a:t>
            </a:r>
          </a:p>
          <a:p>
            <a:pPr marL="342900" lvl="0" indent="-342900">
              <a:buAutoNum type="arabicPeriod"/>
            </a:pPr>
            <a:r>
              <a:rPr lang="hu-HU" sz="1600" dirty="0"/>
              <a:t>A „Kurzus hallgatóinak eredményei” szekcióban megjelenő sorok „Bejegyzés” oszlopában lévő négyzetek kijelölése. (Vagy együttes kijelölés a „Bejegyzés” felirat alatt lévő négyzet bepipálásával.)</a:t>
            </a:r>
          </a:p>
          <a:p>
            <a:pPr lvl="0"/>
            <a:r>
              <a:rPr lang="hu-HU" sz="1600" b="1" dirty="0"/>
              <a:t>Módosításhoz:</a:t>
            </a:r>
          </a:p>
          <a:p>
            <a:pPr marL="342900" lvl="0" indent="-342900">
              <a:buFont typeface="+mj-lt"/>
              <a:buAutoNum type="arabicPeriod" startAt="2"/>
            </a:pPr>
            <a:r>
              <a:rPr lang="hu-HU" sz="1600" dirty="0"/>
              <a:t>A „Bejegyzés:” szekcióban lévő lenyíló menü használata (2a) ÉS a „Kijelöltek módosítása” feliratú gombra kattintás (2b)</a:t>
            </a:r>
          </a:p>
          <a:p>
            <a:pPr lvl="0"/>
            <a:r>
              <a:rPr lang="hu-HU" sz="1600" b="1" dirty="0"/>
              <a:t>Törléshez:</a:t>
            </a:r>
          </a:p>
          <a:p>
            <a:pPr marL="342900" lvl="0" indent="-342900">
              <a:buFont typeface="+mj-lt"/>
              <a:buAutoNum type="arabicPeriod" startAt="2"/>
            </a:pPr>
            <a:r>
              <a:rPr lang="hu-HU" sz="1600" dirty="0"/>
              <a:t>A „Műveletek:” sorban lévő „Kijelöltek törlése” feliratú gombra kattintás (2c).</a:t>
            </a:r>
          </a:p>
          <a:p>
            <a:pPr lvl="0"/>
            <a:endParaRPr lang="hu-HU" sz="1600" dirty="0"/>
          </a:p>
          <a:p>
            <a:pPr lvl="0"/>
            <a:r>
              <a:rPr lang="hu-HU" sz="1600" dirty="0"/>
              <a:t>A folyamat eredményéről egy felugró ablak is tájékoztat.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D7714355-EED3-5257-3806-59E8D073E4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1818480"/>
            <a:ext cx="7924800" cy="503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43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7C7785D-238B-3FA1-AF49-17E9541D82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04EA9-B0C2-BB16-2C52-7E7C7BD7B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370" y="906727"/>
            <a:ext cx="9585259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Módosítás, törlés csoportosan (folyt.)</a:t>
            </a:r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8DF1C838-0C32-009A-8515-BDF6979CA261}"/>
              </a:ext>
            </a:extLst>
          </p:cNvPr>
          <p:cNvSpPr txBox="1"/>
          <p:nvPr/>
        </p:nvSpPr>
        <p:spPr>
          <a:xfrm>
            <a:off x="600440" y="1674673"/>
            <a:ext cx="48672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hu-HU" dirty="0"/>
          </a:p>
          <a:p>
            <a:pPr lvl="0"/>
            <a:r>
              <a:rPr lang="hu-HU" dirty="0"/>
              <a:t>A „Bejegyzések” módosítása után a „Műveletek:” sorban lévő „ Kijelöltek módosítása” feliratú gombra kattintással történik a rögzítés, melyről egy felugró ablak is tájékoztat.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618FB9C8-151F-B35F-8C08-2CF8EB17A8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439" y="3428999"/>
            <a:ext cx="4867275" cy="3228975"/>
          </a:xfrm>
          <a:prstGeom prst="rect">
            <a:avLst/>
          </a:prstGeom>
        </p:spPr>
      </p:pic>
      <p:pic>
        <p:nvPicPr>
          <p:cNvPr id="10" name="Kép 9">
            <a:extLst>
              <a:ext uri="{FF2B5EF4-FFF2-40B4-BE49-F238E27FC236}">
                <a16:creationId xmlns:a16="http://schemas.microsoft.com/office/drawing/2014/main" id="{705139A7-9D77-9795-634A-7635271E60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3793" y="2637286"/>
            <a:ext cx="4848225" cy="1457325"/>
          </a:xfrm>
          <a:prstGeom prst="rect">
            <a:avLst/>
          </a:prstGeom>
        </p:spPr>
      </p:pic>
      <p:sp>
        <p:nvSpPr>
          <p:cNvPr id="11" name="Szövegdoboz 10">
            <a:extLst>
              <a:ext uri="{FF2B5EF4-FFF2-40B4-BE49-F238E27FC236}">
                <a16:creationId xmlns:a16="http://schemas.microsoft.com/office/drawing/2014/main" id="{337E2E62-1C5A-E6F3-CD65-2A771D448C23}"/>
              </a:ext>
            </a:extLst>
          </p:cNvPr>
          <p:cNvSpPr txBox="1"/>
          <p:nvPr/>
        </p:nvSpPr>
        <p:spPr>
          <a:xfrm>
            <a:off x="6310957" y="1674673"/>
            <a:ext cx="48672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hu-HU" dirty="0"/>
          </a:p>
          <a:p>
            <a:pPr lvl="0"/>
            <a:r>
              <a:rPr lang="hu-HU" dirty="0"/>
              <a:t>A „ Kijelöltek törlése” gombra kattintás esetén megerősítő kérdés ugrik fel.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4A4CB395-7E4D-E101-6499-63ECA0419152}"/>
              </a:ext>
            </a:extLst>
          </p:cNvPr>
          <p:cNvSpPr txBox="1"/>
          <p:nvPr/>
        </p:nvSpPr>
        <p:spPr>
          <a:xfrm>
            <a:off x="6310957" y="3798333"/>
            <a:ext cx="48672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hu-HU" dirty="0"/>
          </a:p>
          <a:p>
            <a:pPr lvl="0"/>
            <a:r>
              <a:rPr lang="hu-HU" dirty="0"/>
              <a:t>Majd jóváhagyást követően egy felugró ablak tájékoztat a törlés végrehajtásáról:</a:t>
            </a:r>
          </a:p>
        </p:txBody>
      </p:sp>
      <p:pic>
        <p:nvPicPr>
          <p:cNvPr id="14" name="Kép 13">
            <a:extLst>
              <a:ext uri="{FF2B5EF4-FFF2-40B4-BE49-F238E27FC236}">
                <a16:creationId xmlns:a16="http://schemas.microsoft.com/office/drawing/2014/main" id="{2727BC96-EEC2-A538-E177-76F3629B0F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3793" y="4721663"/>
            <a:ext cx="4410997" cy="204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890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E7073-7E3D-E44B-B24D-A55B5A191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370" y="906727"/>
            <a:ext cx="9585259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Oktatás/Kurzusok felület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07381" y="1982456"/>
            <a:ext cx="45081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dirty="0"/>
              <a:t>Neptun Oktatói webfelület bejelentkezés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dirty="0"/>
              <a:t>„Oktatás” menüpont / „Kurzusok” almenüpont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dirty="0"/>
              <a:t>A „Szűrések” blokkban az aktuális félév kiválasztása, majd „Listázás” gomb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B3CDA4F9-8A52-E98E-296D-86E6F75E1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4759" y="1936194"/>
            <a:ext cx="3837735" cy="4014182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id="{6C1F3328-2B6F-5BA5-C333-B8519EDD68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494" y="3680258"/>
            <a:ext cx="5363141" cy="2523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6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A8238E-DC7B-6B02-0905-EAAFD95576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A834F-48B3-9F97-041F-5ED92B00A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370" y="906727"/>
            <a:ext cx="9585259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Oktatás/Kurzusok felület (folyt.)</a:t>
            </a:r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50C14F74-35B6-0A31-18BB-C41600E695B2}"/>
              </a:ext>
            </a:extLst>
          </p:cNvPr>
          <p:cNvSpPr txBox="1"/>
          <p:nvPr/>
        </p:nvSpPr>
        <p:spPr>
          <a:xfrm>
            <a:off x="107381" y="1982456"/>
            <a:ext cx="45081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dirty="0"/>
              <a:t>A megjelenő „Kurzusok” listában a kívánt tárgy sorának végén lévő „+” ikonra kattintva a „Jegybeírás” lehetőség választása</a:t>
            </a:r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1A837738-DF2B-3777-08BB-3703DFD2C4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3964" y="2913529"/>
            <a:ext cx="8690655" cy="3752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557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7F56C7E-FEC5-22C9-0A42-03C63FC489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C62E5-FDC9-DD8A-A05F-F3D20F1D2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370" y="906727"/>
            <a:ext cx="9585259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Jegybeírás felület</a:t>
            </a:r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EB6CB479-74F2-F11C-87EB-DEC4D21E95C1}"/>
              </a:ext>
            </a:extLst>
          </p:cNvPr>
          <p:cNvSpPr txBox="1"/>
          <p:nvPr/>
        </p:nvSpPr>
        <p:spPr>
          <a:xfrm>
            <a:off x="107380" y="1982456"/>
            <a:ext cx="624398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dirty="0"/>
              <a:t>A „Jegybeírás” felületen az alábbi módok állnak rendelkezésre jegybeírásra, -módosításra vagy -törlésre: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/>
              <a:t>„Bejegyzés </a:t>
            </a:r>
            <a:r>
              <a:rPr lang="hu-HU" dirty="0" err="1"/>
              <a:t>hallgatónként</a:t>
            </a:r>
            <a:r>
              <a:rPr lang="hu-HU" dirty="0"/>
              <a:t>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/>
              <a:t>„Bejegyzés csoportosan”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/>
              <a:t>„Módosítás, törlés </a:t>
            </a:r>
            <a:r>
              <a:rPr lang="hu-HU" dirty="0" err="1"/>
              <a:t>hallgatónként</a:t>
            </a:r>
            <a:r>
              <a:rPr lang="hu-HU" dirty="0"/>
              <a:t>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/>
              <a:t>„Módosítás, törlés csoportosan</a:t>
            </a:r>
          </a:p>
          <a:p>
            <a:endParaRPr lang="hu-HU" dirty="0"/>
          </a:p>
          <a:p>
            <a:r>
              <a:rPr lang="hu-HU" dirty="0"/>
              <a:t>Itt van lehetőség megajánlott jegy beírására is a „Megajánlott:” felirat mellett lévő négyzet bejelölésével.</a:t>
            </a:r>
          </a:p>
          <a:p>
            <a:r>
              <a:rPr lang="hu-HU" dirty="0"/>
              <a:t>A „Bejegyzés típusa:” a lenyíló menüvel módosítható „Aláírás” vagy „Gyakorlati jegy” típusra. (A továbbiakban „Aláírás” típussal folytatjuk a példát, melynek menete megegyezik a „Gyakorlati jegy” típussal.)</a:t>
            </a: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5BD97C6E-0F2B-7551-1809-8B5C978CF1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8513" y="1922463"/>
            <a:ext cx="5248275" cy="3752850"/>
          </a:xfrm>
          <a:prstGeom prst="rect">
            <a:avLst/>
          </a:prstGeom>
        </p:spPr>
      </p:pic>
      <p:pic>
        <p:nvPicPr>
          <p:cNvPr id="10" name="Kép 9">
            <a:extLst>
              <a:ext uri="{FF2B5EF4-FFF2-40B4-BE49-F238E27FC236}">
                <a16:creationId xmlns:a16="http://schemas.microsoft.com/office/drawing/2014/main" id="{D79FA918-734F-3649-7B80-14D5ADD865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182" y="5612560"/>
            <a:ext cx="4743450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155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52C0371-0EB8-2858-BCE4-2E5C771495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70559-526F-6187-F4E7-7C5659D84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370" y="906727"/>
            <a:ext cx="9585259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Bejegyzés </a:t>
            </a:r>
            <a:r>
              <a:rPr lang="hu-HU" b="1" dirty="0" err="1"/>
              <a:t>hallgatónként</a:t>
            </a:r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B4D126FB-E780-4D9D-342F-A503162BA2CC}"/>
              </a:ext>
            </a:extLst>
          </p:cNvPr>
          <p:cNvSpPr txBox="1"/>
          <p:nvPr/>
        </p:nvSpPr>
        <p:spPr>
          <a:xfrm>
            <a:off x="107380" y="1982456"/>
            <a:ext cx="380460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dirty="0"/>
              <a:t>„Bejegyzés </a:t>
            </a:r>
            <a:r>
              <a:rPr lang="hu-HU" dirty="0" err="1"/>
              <a:t>hallgatónként</a:t>
            </a:r>
            <a:r>
              <a:rPr lang="hu-HU" dirty="0"/>
              <a:t>” módban </a:t>
            </a:r>
            <a:r>
              <a:rPr lang="hu-HU" dirty="0" err="1"/>
              <a:t>hallgatónként</a:t>
            </a:r>
            <a:r>
              <a:rPr lang="hu-HU" dirty="0"/>
              <a:t>, egyesével van lehetőség jegy beírására a „Kurzus hallgatóinak eredményei” szekcióban megjelenő sorok „Bejegyzés” oszlopában lévő lenyíló menü használatával.</a:t>
            </a:r>
          </a:p>
          <a:p>
            <a:pPr lvl="0"/>
            <a:endParaRPr lang="hu-HU" dirty="0"/>
          </a:p>
          <a:p>
            <a:r>
              <a:rPr lang="hu-HU" dirty="0"/>
              <a:t>A „Bejegyzések” rögzítése után a „Műveletek:” sorban lévő „Mentés” feliratú gombra kattintással történik a rögzítés, melyről egy felugró ablak is tájékoztat.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F30A3CAB-DC62-8EA4-F4E2-45F8BFFFCB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9550" y="1846448"/>
            <a:ext cx="8172450" cy="366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280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096F6F8-4D18-090F-DF2D-EBBB73E5B2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56101-4F75-EB29-8251-9E033BBD3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370" y="906727"/>
            <a:ext cx="9585259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Bejegyzés </a:t>
            </a:r>
            <a:r>
              <a:rPr lang="hu-HU" b="1" dirty="0" err="1"/>
              <a:t>hallgatónként</a:t>
            </a:r>
            <a:r>
              <a:rPr lang="hu-HU" b="1" dirty="0"/>
              <a:t> (folyt.)</a:t>
            </a:r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B59E2A7A-DEEA-27F0-72B3-03BF7C376F8E}"/>
              </a:ext>
            </a:extLst>
          </p:cNvPr>
          <p:cNvSpPr txBox="1"/>
          <p:nvPr/>
        </p:nvSpPr>
        <p:spPr>
          <a:xfrm>
            <a:off x="600439" y="2627914"/>
            <a:ext cx="38046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hu-HU" dirty="0"/>
          </a:p>
          <a:p>
            <a:pPr lvl="0"/>
            <a:r>
              <a:rPr lang="hu-HU" dirty="0"/>
              <a:t>A „Bejegyzések” rögzítése után a „Műveletek:” sorban lévő „Mentés” feliratú gombra kattintással történik a rögzítés, melyről egy felugró ablak is tájékoztat.</a:t>
            </a:r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id="{C44496DC-305E-4B3A-1072-490A5C3B00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1661" y="2275613"/>
            <a:ext cx="4838700" cy="322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016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35DD40B-8311-BFFC-0309-92C50F2616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4DA54-B11A-48D2-B454-6412FA57C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370" y="906727"/>
            <a:ext cx="9585259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Módosítás, törlés </a:t>
            </a:r>
            <a:r>
              <a:rPr lang="hu-HU" b="1" dirty="0" err="1"/>
              <a:t>hallgatónként</a:t>
            </a:r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F2D69A75-9895-17A5-CED6-0594F145C36F}"/>
              </a:ext>
            </a:extLst>
          </p:cNvPr>
          <p:cNvSpPr txBox="1"/>
          <p:nvPr/>
        </p:nvSpPr>
        <p:spPr>
          <a:xfrm>
            <a:off x="107381" y="1982456"/>
            <a:ext cx="31468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dirty="0"/>
              <a:t>„Módosítás </a:t>
            </a:r>
            <a:r>
              <a:rPr lang="hu-HU" dirty="0" err="1"/>
              <a:t>hallgatónként</a:t>
            </a:r>
            <a:r>
              <a:rPr lang="hu-HU" dirty="0"/>
              <a:t>” módban </a:t>
            </a:r>
            <a:r>
              <a:rPr lang="hu-HU" dirty="0" err="1"/>
              <a:t>hallgatónként</a:t>
            </a:r>
            <a:r>
              <a:rPr lang="hu-HU" dirty="0"/>
              <a:t>, egyesével van lehetőség jegy módosítására a „Kurzus hallgatóinak eredményei” szekcióban megjelenő sorok „Bejegyzés” oszlopában lévő lenyíló menü használatával.</a:t>
            </a:r>
          </a:p>
          <a:p>
            <a:pPr lvl="0"/>
            <a:endParaRPr lang="hu-HU" dirty="0"/>
          </a:p>
          <a:p>
            <a:r>
              <a:rPr lang="hu-HU" dirty="0"/>
              <a:t>A „Bejegyzések” rögzítése után a „Műveletek:” sorban lévő „Mentés” feliratú gombra kattintással történik a rögzítés, melyről egy felugró ablak is tájékoztat.</a:t>
            </a:r>
          </a:p>
          <a:p>
            <a:pPr lvl="0"/>
            <a:endParaRPr lang="hu-HU" dirty="0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30B389F9-9C24-FCBE-DF45-97D2C1A09B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5124" y="2796987"/>
            <a:ext cx="8893331" cy="315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3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B96736-0D24-6BB7-EE9B-EA70264868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871C4-BC08-F1B0-3F06-0DEF919E4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370" y="906727"/>
            <a:ext cx="9585259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Módosítás, törlés </a:t>
            </a:r>
            <a:r>
              <a:rPr lang="hu-HU" b="1" dirty="0" err="1"/>
              <a:t>hallgatónként</a:t>
            </a:r>
            <a:r>
              <a:rPr lang="hu-HU" b="1" dirty="0"/>
              <a:t> (folyt.)</a:t>
            </a:r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A4B4ED94-E450-A827-5AF7-B7A0915B3BE3}"/>
              </a:ext>
            </a:extLst>
          </p:cNvPr>
          <p:cNvSpPr txBox="1"/>
          <p:nvPr/>
        </p:nvSpPr>
        <p:spPr>
          <a:xfrm>
            <a:off x="600439" y="2627914"/>
            <a:ext cx="38046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hu-HU" dirty="0"/>
          </a:p>
          <a:p>
            <a:pPr lvl="0"/>
            <a:r>
              <a:rPr lang="hu-HU" dirty="0"/>
              <a:t>A „Bejegyzések” rögzítése után a „Műveletek:” sorban lévő „Mentés” feliratú gombra kattintással történik a rögzítés, melyről egy felugró ablak is tájékoztat.</a:t>
            </a: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FA7138DD-E89D-9A47-83DC-DE7437D6EC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5910" y="2454368"/>
            <a:ext cx="4848225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319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39932BA-B262-8891-AA22-2BCE3321F3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6BAC6-539A-ADF7-AE4D-8D0F8CF8C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370" y="906727"/>
            <a:ext cx="9585259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Bejegyzés csoportosan</a:t>
            </a:r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A8207ED7-A8F7-EDDD-7CF2-53F8384619EC}"/>
              </a:ext>
            </a:extLst>
          </p:cNvPr>
          <p:cNvSpPr txBox="1"/>
          <p:nvPr/>
        </p:nvSpPr>
        <p:spPr>
          <a:xfrm>
            <a:off x="107380" y="1982456"/>
            <a:ext cx="407913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dirty="0"/>
              <a:t>„Bejegyzés csoportosan” módban csoportosan van lehetőség jegy beírására az alábbi lépések teljesítésével:</a:t>
            </a:r>
          </a:p>
          <a:p>
            <a:pPr marL="342900" lvl="0" indent="-342900">
              <a:buAutoNum type="arabicPeriod"/>
            </a:pPr>
            <a:r>
              <a:rPr lang="hu-HU" dirty="0"/>
              <a:t>A „Kurzus hallgatóinak eredményei” szekcióban megjelenő sorok „Bejegyzés” oszlopában lévő négyzetek kijelölése. (Vagy együttes kijelölés a „Bejegyzés” felirat alatt lévő négyzet bepipálásával.)</a:t>
            </a:r>
          </a:p>
          <a:p>
            <a:pPr marL="342900" lvl="0" indent="-342900">
              <a:buAutoNum type="arabicPeriod"/>
            </a:pPr>
            <a:r>
              <a:rPr lang="hu-HU" dirty="0"/>
              <a:t>A „Bejegyzés:” szekcióban lévő lenyíló menü használata.</a:t>
            </a:r>
          </a:p>
          <a:p>
            <a:pPr marL="342900" lvl="0" indent="-342900">
              <a:buAutoNum type="arabicPeriod"/>
            </a:pPr>
            <a:r>
              <a:rPr lang="hu-HU" dirty="0"/>
              <a:t>A „Bejegyzések” rögzítése után a „Műveletek:” sorban lévő „Mentés” feliratú gombra kattintással történik a rögzítés, melyről egy felugró ablak is tájékoztat.</a:t>
            </a:r>
          </a:p>
          <a:p>
            <a:pPr lvl="0"/>
            <a:endParaRPr lang="hu-HU" dirty="0"/>
          </a:p>
        </p:txBody>
      </p:sp>
      <p:pic>
        <p:nvPicPr>
          <p:cNvPr id="16" name="Kép 15">
            <a:extLst>
              <a:ext uri="{FF2B5EF4-FFF2-40B4-BE49-F238E27FC236}">
                <a16:creationId xmlns:a16="http://schemas.microsoft.com/office/drawing/2014/main" id="{E378B03D-A0A2-B0F2-055E-946B40963E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8212" y="1882687"/>
            <a:ext cx="7673788" cy="4975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80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theme1.xml><?xml version="1.0" encoding="utf-8"?>
<a:theme xmlns:a="http://schemas.openxmlformats.org/drawingml/2006/main" name="PPT_Soproni_Egyetem_dronfoto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PPT_Soproni_Egyetem_dronfoto(1)</Template>
  <TotalTime>2582</TotalTime>
  <Words>641</Words>
  <Application>Microsoft Office PowerPoint</Application>
  <PresentationFormat>Szélesvásznú</PresentationFormat>
  <Paragraphs>54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PPT_Soproni_Egyetem_dronfoto(1)</vt:lpstr>
      <vt:lpstr>PowerPoint-bemutató</vt:lpstr>
      <vt:lpstr>Oktatás/Kurzusok felület</vt:lpstr>
      <vt:lpstr>Oktatás/Kurzusok felület (folyt.)</vt:lpstr>
      <vt:lpstr>Jegybeírás felület</vt:lpstr>
      <vt:lpstr>Bejegyzés hallgatónként</vt:lpstr>
      <vt:lpstr>Bejegyzés hallgatónként (folyt.)</vt:lpstr>
      <vt:lpstr>Módosítás, törlés hallgatónként</vt:lpstr>
      <vt:lpstr>Módosítás, törlés hallgatónként (folyt.)</vt:lpstr>
      <vt:lpstr>Bejegyzés csoportosan</vt:lpstr>
      <vt:lpstr>Bejegyzés csoportosan (folyt.)</vt:lpstr>
      <vt:lpstr>Módosítás, törlés csoportosan</vt:lpstr>
      <vt:lpstr>Módosítás, törlés csoportosan (folyt.)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Bogáti Gergő</dc:creator>
  <cp:lastModifiedBy>Vörös Tibor</cp:lastModifiedBy>
  <cp:revision>268</cp:revision>
  <dcterms:created xsi:type="dcterms:W3CDTF">2021-07-12T08:47:21Z</dcterms:created>
  <dcterms:modified xsi:type="dcterms:W3CDTF">2024-11-06T11:55:15Z</dcterms:modified>
</cp:coreProperties>
</file>